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7" r:id="rId4"/>
    <p:sldId id="258" r:id="rId5"/>
    <p:sldId id="273" r:id="rId6"/>
    <p:sldId id="274" r:id="rId7"/>
    <p:sldId id="275" r:id="rId8"/>
    <p:sldId id="276" r:id="rId9"/>
    <p:sldId id="261" r:id="rId10"/>
    <p:sldId id="259" r:id="rId11"/>
    <p:sldId id="260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8" r:id="rId24"/>
    <p:sldId id="279" r:id="rId2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18"/>
    <p:restoredTop sz="92630"/>
  </p:normalViewPr>
  <p:slideViewPr>
    <p:cSldViewPr snapToGrid="0" snapToObjects="1">
      <p:cViewPr varScale="1">
        <p:scale>
          <a:sx n="95" d="100"/>
          <a:sy n="95" d="100"/>
        </p:scale>
        <p:origin x="13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2000" b="1"/>
              <a:t>実時間比較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dfs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6</c:v>
                </c:pt>
                <c:pt idx="2">
                  <c:v>8</c:v>
                </c:pt>
                <c:pt idx="3">
                  <c:v>10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300</c:v>
                </c:pt>
                <c:pt idx="2">
                  <c:v>986</c:v>
                </c:pt>
                <c:pt idx="3">
                  <c:v>3075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A81-7C43-951D-B20A328393C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bfs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6</c:v>
                </c:pt>
                <c:pt idx="2">
                  <c:v>8</c:v>
                </c:pt>
                <c:pt idx="3">
                  <c:v>10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77</c:v>
                </c:pt>
                <c:pt idx="1">
                  <c:v>296</c:v>
                </c:pt>
                <c:pt idx="2">
                  <c:v>854</c:v>
                </c:pt>
                <c:pt idx="3">
                  <c:v>2072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A81-7C43-951D-B20A328393C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bfs+cache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6</c:v>
                </c:pt>
                <c:pt idx="2">
                  <c:v>8</c:v>
                </c:pt>
                <c:pt idx="3">
                  <c:v>10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61</c:v>
                </c:pt>
                <c:pt idx="1">
                  <c:v>250</c:v>
                </c:pt>
                <c:pt idx="2">
                  <c:v>831</c:v>
                </c:pt>
                <c:pt idx="3">
                  <c:v>2392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A81-7C43-951D-B20A328393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50659855"/>
        <c:axId val="450661535"/>
      </c:lineChart>
      <c:catAx>
        <c:axId val="4506598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50661535"/>
        <c:crosses val="autoZero"/>
        <c:auto val="1"/>
        <c:lblAlgn val="ctr"/>
        <c:lblOffset val="100"/>
        <c:noMultiLvlLbl val="0"/>
      </c:catAx>
      <c:valAx>
        <c:axId val="450661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506598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F5DE6-EFDC-0349-8A4D-35D8D37CA5CA}" type="datetimeFigureOut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84B184-E3B2-2041-9831-3BFBCE4A65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3836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AF9E2C-72BD-1849-BE3D-636EA15E0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78ABFF4-0235-AC40-A20F-647D72109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12444BB-D5CA-DF48-B600-ECD9B0219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E7F7F-D062-824E-B9D9-607E0FF20A9D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30A7D0B-45B4-9B4C-A759-1E692B6EE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66C40F8-143C-9145-9F77-8FC6C212A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006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85C4E5-4022-A54C-BA8B-D7C105466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8E634F9-B9FF-024D-9B7D-7B7BCB0AA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F1503F-E074-0F48-9262-FEA28D67F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2293-FDFB-B64E-A326-506ACF9BB35D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8AC2A84-C3A6-3244-8A73-3B711B5EB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F627252-F879-1142-A281-4741D4CE9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6617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A07B2CC-0AE6-2F43-B5AE-F753B2145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F92E19A-4A4A-F548-BEB4-F0350E29C3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6E60E44-7EF5-8E46-9322-11148E5BC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525A-C166-FE46-8212-B59EC6BD74F3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69F00B-22F3-2548-B36A-74AEE5CFF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C9B9ED-3111-F44E-90E5-B2BA741BB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8460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04F172-182D-614A-ABB9-92411B78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F242932-D282-F143-8BA7-9663CF1E3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CB82F5-D146-4A45-A4CD-3555B32B6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618FC-072A-A84E-8CB3-361752D3B141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65E77A5-C305-CC47-B17A-713DFF16D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5DC58A-9D98-664B-BD71-B09CF9259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/>
            </a:lvl1pPr>
          </a:lstStyle>
          <a:p>
            <a:fld id="{31E12A77-CCEB-0C4A-82D8-D6976FE93CE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74801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EBE643-B298-884D-9C2C-909D17412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457098D-4C19-9942-8DA0-851E1BD6A5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EE4D8B5-2BBA-0244-8464-A5E53F8A2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501DF-61BB-ED40-BABC-19FC22ADF069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13A604-1E1E-5A49-8076-C6A17223E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E2F5C1-6DD2-F04C-8935-6C9DA33AE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505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818098-9592-0A48-B7AE-93CDE3D5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358AF8-D6D3-9240-AD7F-DBDA45877C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5064F7B-0753-F14E-90A0-FC66A38923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274DD98-6A56-4D4C-ABA4-C028238C6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FF04C-6DED-D041-A2DB-7267C164D920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4C612C9-C699-E147-AC3D-20D95E7E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6224BCD-AD16-F140-8AAA-96618D581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963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FE64F5-E267-7642-A0D0-48C1623FC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F1F743C-DE1B-9144-806D-5DCEFFCED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2A9A8C8-6E31-834B-9375-4F869D09A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8207A34-3070-9C4C-840F-1925DD964C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488AED3-9A64-6E41-B868-5F4EA48CF4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6B684D2-524F-B044-A489-1CD5D4FE3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71F97-C7A7-874F-BF67-9EBBF6B0DFB1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AE9153D-7C88-3640-9FAD-45097833F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CBBAE7F-A740-3646-9330-C9DD5151D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022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D09EC-9CBB-6A41-9448-4B8437699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CE22E9C-8E0B-D14A-9AE5-C660CE5C9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1875-70C5-384D-BF29-8BB08DE15262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60C1C3D-F8D8-A44E-9832-7503DED3F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B4FF188-685E-EA49-ABB1-9034D99F9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9355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F38106C-8FE9-044C-A8E6-8EE40378B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102C4-5826-4241-A4EA-250F79DF0D56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1174D78-CBA7-F748-B455-982C970ED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C49CA64-D4C6-1C42-A024-85BA5E298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951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218E33-D6C9-4640-9683-A4397E0E4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3481501-7DB8-464A-B518-A86DF99C9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A62A67F-A1C7-3045-99CA-B18216E6B7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F48C279-8E6E-F249-9E8D-F6A2E9758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D8A38-C9E3-9542-9FA0-533964BA38CB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7BEBEA4-D71A-9D40-A078-2355F5CA0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CD97761-9949-294B-B86B-369E0DCCB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044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318192-F4E3-AE47-B2BE-A51C26484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055C4D7-CED3-A348-81EE-82D4768F7B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89E6DBD-A652-B24D-BA0B-3D6EE9CFB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44917CB-6C32-754D-BBA9-D9ECC877B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2BC48-EE0A-BB45-980C-78C77C65C86E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D391D67-BEA8-F94D-A497-147A7840F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5A45AFF-AD8D-A343-8785-08F93A848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732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A935E87-6A35-4745-99A4-9383926AF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1D96ADF-D650-4B40-B3C1-B07D54421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1E78C1-3B59-AB4B-8012-594A7CDDDE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7F291-75F2-8C4E-AADE-05F56773877C}" type="datetime1">
              <a:rPr kumimoji="1" lang="ja-JP" altLang="en-US" smtClean="0"/>
              <a:t>2018/12/20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FC762B2-A087-0347-B6CB-3FD0811645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9BE229-7E9F-614D-9BC3-A3230F35EC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12A77-CCEB-0C4A-82D8-D6976FE93CE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74873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BE8EBD-0EA2-F64A-BCFC-863099E0D8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8000" b="1"/>
              <a:t>ゼミ発表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93F5483-4440-8D47-AAFE-B99DCAD1E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0600"/>
            <a:ext cx="9144000" cy="1655762"/>
          </a:xfrm>
        </p:spPr>
        <p:txBody>
          <a:bodyPr>
            <a:normAutofit/>
          </a:bodyPr>
          <a:lstStyle/>
          <a:p>
            <a:r>
              <a:rPr kumimoji="1" lang="en-US" altLang="ja-JP" sz="3600" dirty="0"/>
              <a:t>M</a:t>
            </a:r>
            <a:r>
              <a:rPr kumimoji="1" lang="ja-JP" altLang="en-US" sz="3600"/>
              <a:t>１　白川</a:t>
            </a:r>
          </a:p>
        </p:txBody>
      </p:sp>
    </p:spTree>
    <p:extLst>
      <p:ext uri="{BB962C8B-B14F-4D97-AF65-F5344CB8AC3E}">
        <p14:creationId xmlns:p14="http://schemas.microsoft.com/office/powerpoint/2010/main" val="2946016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4C720D-8AD4-AA48-8196-777B8D9D0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2794"/>
            <a:ext cx="10515600" cy="5639085"/>
          </a:xfrm>
        </p:spPr>
        <p:txBody>
          <a:bodyPr/>
          <a:lstStyle/>
          <a:p>
            <a:r>
              <a:rPr kumimoji="1" lang="en-US" altLang="ja-JP" dirty="0"/>
              <a:t>Title: </a:t>
            </a:r>
          </a:p>
          <a:p>
            <a:pPr marL="0" indent="0">
              <a:buNone/>
            </a:pPr>
            <a:r>
              <a:rPr lang="en" altLang="ja-JP" dirty="0"/>
              <a:t>  Direct Mining of Discriminative and Essential         </a:t>
            </a:r>
          </a:p>
          <a:p>
            <a:pPr marL="0" indent="0">
              <a:buNone/>
            </a:pPr>
            <a:r>
              <a:rPr lang="en" altLang="ja-JP" dirty="0"/>
              <a:t>  Frequent Patterns via Model-based Search Tree</a:t>
            </a:r>
          </a:p>
          <a:p>
            <a:pPr marL="0" indent="0">
              <a:buNone/>
            </a:pPr>
            <a:endParaRPr kumimoji="1" lang="en" altLang="ja-JP" dirty="0"/>
          </a:p>
          <a:p>
            <a:r>
              <a:rPr lang="en" altLang="ja-JP" dirty="0"/>
              <a:t>Author:</a:t>
            </a:r>
          </a:p>
          <a:p>
            <a:pPr marL="0" indent="0">
              <a:buNone/>
            </a:pPr>
            <a:r>
              <a:rPr kumimoji="1" lang="en" altLang="ja-JP" dirty="0"/>
              <a:t>  </a:t>
            </a:r>
            <a:r>
              <a:rPr lang="en" altLang="ja-JP" dirty="0"/>
              <a:t>Wei Fan, </a:t>
            </a:r>
            <a:r>
              <a:rPr lang="en" altLang="ja-JP" dirty="0" err="1"/>
              <a:t>Kun</a:t>
            </a:r>
            <a:r>
              <a:rPr lang="en" altLang="ja-JP" dirty="0"/>
              <a:t> Zhang, Hong Cheng, Jing Gao, </a:t>
            </a:r>
            <a:r>
              <a:rPr lang="en" altLang="ja-JP" dirty="0" err="1"/>
              <a:t>Xifeng</a:t>
            </a:r>
            <a:r>
              <a:rPr lang="en" altLang="ja-JP" dirty="0"/>
              <a:t>    </a:t>
            </a:r>
          </a:p>
          <a:p>
            <a:pPr marL="0" indent="0">
              <a:buNone/>
            </a:pPr>
            <a:r>
              <a:rPr lang="en" altLang="ja-JP" dirty="0"/>
              <a:t>  Yan, Jiawei Han, Philip S. Yu, Olivier </a:t>
            </a:r>
            <a:r>
              <a:rPr lang="en" altLang="ja-JP" dirty="0" err="1"/>
              <a:t>Verscheure</a:t>
            </a:r>
            <a:endParaRPr lang="en" altLang="ja-JP" dirty="0"/>
          </a:p>
          <a:p>
            <a:pPr marL="0" indent="0">
              <a:buNone/>
            </a:pPr>
            <a:endParaRPr kumimoji="1" lang="en" altLang="ja-JP" dirty="0"/>
          </a:p>
          <a:p>
            <a:r>
              <a:rPr lang="en" altLang="ja-JP" dirty="0"/>
              <a:t>Conference</a:t>
            </a:r>
          </a:p>
          <a:p>
            <a:pPr marL="0" indent="0">
              <a:buNone/>
            </a:pPr>
            <a:r>
              <a:rPr kumimoji="1" lang="en" altLang="ja-JP" dirty="0"/>
              <a:t>  KDD ’08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415898F-E152-A04E-944B-02769CFFF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58909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386BF-8907-2349-85D6-B7DA4D9B1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Pattern-Based Graph Classification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07D1DC-D316-0540-A3CE-252AD88FD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部分グラフ特徴を利用したグラフ分類問題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入力データはあらかじめ特徴ベクトルを持たない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ja-JP" altLang="en-US"/>
              <a:t>どうにかして特徴ベクトルを作りたい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	</a:t>
            </a:r>
            <a:r>
              <a:rPr lang="ja-JP" altLang="en-US"/>
              <a:t>→マイニング</a:t>
            </a:r>
            <a:r>
              <a:rPr lang="en-US" altLang="ja-JP" dirty="0"/>
              <a:t> &amp;</a:t>
            </a:r>
            <a:r>
              <a:rPr lang="ja-JP" altLang="en-US"/>
              <a:t> 特徴ベクトル生成</a:t>
            </a:r>
            <a:r>
              <a:rPr lang="en-US" altLang="ja-JP" dirty="0"/>
              <a:t> </a:t>
            </a:r>
            <a:r>
              <a:rPr lang="ja-JP" altLang="en-US"/>
              <a:t>＆</a:t>
            </a:r>
            <a:r>
              <a:rPr lang="en-US" altLang="ja-JP" dirty="0"/>
              <a:t> </a:t>
            </a:r>
            <a:r>
              <a:rPr lang="ja-JP" altLang="en-US"/>
              <a:t>モデル構築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6E1B009-7FE4-E74C-8542-4FCC4A91F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59945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6B3DFD-BFBB-3541-88DB-339606344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Feature vectors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71540C-C9C5-B943-A9A6-8B05382AE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328210"/>
          </a:xfrm>
        </p:spPr>
        <p:txBody>
          <a:bodyPr>
            <a:normAutofit/>
          </a:bodyPr>
          <a:lstStyle/>
          <a:p>
            <a:r>
              <a:rPr kumimoji="1" lang="ja-JP" altLang="en-US"/>
              <a:t>どんな特徴が良いの？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sz="2000" dirty="0"/>
              <a:t>	</a:t>
            </a:r>
            <a:r>
              <a:rPr kumimoji="1" lang="ja-JP" altLang="en-US" sz="2000"/>
              <a:t>→</a:t>
            </a:r>
            <a:r>
              <a:rPr lang="en" altLang="ja-JP" sz="2000" dirty="0">
                <a:solidFill>
                  <a:srgbClr val="00B050"/>
                </a:solidFill>
              </a:rPr>
              <a:t>Frequent pattern is a good candidate for discriminative features</a:t>
            </a:r>
            <a:r>
              <a:rPr lang="en" altLang="ja-JP" sz="2000" dirty="0"/>
              <a:t> </a:t>
            </a:r>
          </a:p>
          <a:p>
            <a:pPr marL="0" indent="0">
              <a:buNone/>
            </a:pPr>
            <a:r>
              <a:rPr lang="en" altLang="ja-JP" sz="2000" dirty="0"/>
              <a:t>	</a:t>
            </a:r>
            <a:r>
              <a:rPr lang="ja-JP" altLang="en-US" sz="2000"/>
              <a:t>　</a:t>
            </a:r>
            <a:r>
              <a:rPr lang="en" altLang="ja-JP" sz="2000" dirty="0">
                <a:solidFill>
                  <a:srgbClr val="00B050"/>
                </a:solidFill>
              </a:rPr>
              <a:t>(Hong etc. ICDE’07, 08)</a:t>
            </a:r>
          </a:p>
          <a:p>
            <a:endParaRPr lang="en-US" altLang="ja-JP" sz="1800" dirty="0"/>
          </a:p>
          <a:p>
            <a:r>
              <a:rPr lang="ja-JP" altLang="en-US"/>
              <a:t>頻出パターン列挙は</a:t>
            </a:r>
            <a:r>
              <a:rPr lang="en-US" altLang="ja-JP" dirty="0"/>
              <a:t>NP</a:t>
            </a:r>
            <a:r>
              <a:rPr lang="ja-JP" altLang="en-US"/>
              <a:t>困難</a:t>
            </a:r>
            <a:endParaRPr lang="en-US" altLang="ja-JP" dirty="0"/>
          </a:p>
          <a:p>
            <a:endParaRPr lang="en-US" altLang="ja-JP" sz="1800" dirty="0"/>
          </a:p>
          <a:p>
            <a:r>
              <a:rPr lang="ja-JP" altLang="en-US"/>
              <a:t>しかし、ほとんどの特徴は分類の役に立たない</a:t>
            </a:r>
            <a:endParaRPr lang="en-US" altLang="ja-JP" dirty="0"/>
          </a:p>
          <a:p>
            <a:endParaRPr lang="en-US" altLang="ja-JP" sz="1800" dirty="0"/>
          </a:p>
          <a:p>
            <a:r>
              <a:rPr lang="ja-JP" altLang="en-US"/>
              <a:t>多くの研究では、役に立つ頻出パターンを効率よく探索することに注力</a:t>
            </a:r>
            <a:endParaRPr lang="en-US" altLang="ja-JP" dirty="0"/>
          </a:p>
          <a:p>
            <a:endParaRPr lang="en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272DF61-7A6F-A64A-84D4-30CC87A72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56101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5B00EE-3EB4-564B-9BA3-AB91DDEC1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ja-JP" sz="4000" dirty="0"/>
              <a:t>Discriminative Frequent Patterns as Features</a:t>
            </a:r>
            <a:endParaRPr kumimoji="1" lang="ja-JP" altLang="en-US" sz="40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04123DD-035A-394F-969C-F57CEF5FA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従来手法：</a:t>
            </a:r>
            <a:r>
              <a:rPr lang="en" altLang="ja-JP" dirty="0"/>
              <a:t>Two-Step Batch Method</a:t>
            </a:r>
          </a:p>
          <a:p>
            <a:pPr lvl="1"/>
            <a:r>
              <a:rPr kumimoji="1" lang="ja-JP" altLang="en-US"/>
              <a:t>頻出パターンマイニング</a:t>
            </a:r>
            <a:r>
              <a:rPr kumimoji="1" lang="en-US" altLang="ja-JP" dirty="0"/>
              <a:t> (&gt;</a:t>
            </a:r>
            <a:r>
              <a:rPr kumimoji="1" lang="en-US" altLang="ja-JP" dirty="0" err="1"/>
              <a:t>minsup</a:t>
            </a:r>
            <a:r>
              <a:rPr kumimoji="1" lang="en-US" altLang="ja-JP" dirty="0"/>
              <a:t>)		</a:t>
            </a:r>
            <a:r>
              <a:rPr kumimoji="1" lang="en-US" altLang="ja-JP" dirty="0">
                <a:solidFill>
                  <a:srgbClr val="C00000"/>
                </a:solidFill>
              </a:rPr>
              <a:t>mine </a:t>
            </a:r>
          </a:p>
          <a:p>
            <a:pPr lvl="1"/>
            <a:r>
              <a:rPr kumimoji="1" lang="ja-JP" altLang="en-US"/>
              <a:t>分類の役に立つ特徴の抽出</a:t>
            </a:r>
            <a:r>
              <a:rPr lang="en-US" altLang="ja-JP" dirty="0"/>
              <a:t> (</a:t>
            </a:r>
            <a:r>
              <a:rPr lang="ja-JP" altLang="en-US"/>
              <a:t>特徴選択</a:t>
            </a:r>
            <a:r>
              <a:rPr lang="en-US" altLang="ja-JP" dirty="0"/>
              <a:t>)		</a:t>
            </a:r>
            <a:r>
              <a:rPr lang="en-US" altLang="ja-JP" dirty="0">
                <a:solidFill>
                  <a:srgbClr val="C00000"/>
                </a:solidFill>
              </a:rPr>
              <a:t>select</a:t>
            </a:r>
          </a:p>
          <a:p>
            <a:pPr lvl="1"/>
            <a:r>
              <a:rPr lang="ja-JP" altLang="en-US"/>
              <a:t>抽出した特徴を用いて入力データの特徴ベクトル生成</a:t>
            </a:r>
            <a:endParaRPr lang="en-US" altLang="ja-JP" dirty="0"/>
          </a:p>
          <a:p>
            <a:pPr lvl="1"/>
            <a:r>
              <a:rPr lang="ja-JP" altLang="en-US"/>
              <a:t>生成された特徴ベクトルを用いて任意の学習モデル構築</a:t>
            </a:r>
            <a:endParaRPr lang="en-US" altLang="ja-JP" dirty="0"/>
          </a:p>
          <a:p>
            <a:pPr lvl="1"/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82CDF09-4D00-0642-A2C4-8A7B07BB1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12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20F5A3B-17C5-254B-B4B1-3E1D1D081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163" y="3921504"/>
            <a:ext cx="6617074" cy="279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483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288BB8-0B67-B248-BB23-C4B556A4F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Problems: Feature Mining Step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A728770-C32E-624F-95F4-21959103B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頻出パターンの総数は指数増加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/>
              <a:t>分類に効く特徴の頻出度が低い場合、その特徴を見落としてしまう可能性があるため低い頻出度のパターンも列挙したいが</a:t>
            </a:r>
            <a:r>
              <a:rPr kumimoji="1" lang="en-US" altLang="ja-JP" dirty="0"/>
              <a:t>...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2159F60-35E6-8D47-9673-9EDA7FF13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13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7404213-CF60-F742-8F73-045EE3FD4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5447" y="482776"/>
            <a:ext cx="2498353" cy="120791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E63FAF1-101A-734C-9121-6E4CBB9AB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463" y="2267125"/>
            <a:ext cx="3315074" cy="232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61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8F6B58-48F1-F942-A646-166090565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Problems: Feature Selection Step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BE50DE-4CB2-9942-B0AE-E6A9D881D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207188"/>
          </a:xfrm>
        </p:spPr>
        <p:txBody>
          <a:bodyPr>
            <a:normAutofit/>
          </a:bodyPr>
          <a:lstStyle/>
          <a:p>
            <a:r>
              <a:rPr lang="ja-JP" altLang="en-US"/>
              <a:t>特徴選択は分類評価値によって選択されるが、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  </a:t>
            </a:r>
            <a:r>
              <a:rPr lang="ja-JP" altLang="en-US"/>
              <a:t>分類評価値の計算は全データ集合においてのみ計算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従来手法では、相関の低い特徴が選択されるが</a:t>
            </a:r>
            <a:r>
              <a:rPr lang="ja-JP" altLang="en-US"/>
              <a:t>、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  </a:t>
            </a:r>
            <a:r>
              <a:rPr kumimoji="1" lang="ja-JP" altLang="en-US"/>
              <a:t>相関が低いからといって、お互いを補助しあうとは限</a:t>
            </a:r>
            <a:r>
              <a:rPr kumimoji="1" lang="en-US" altLang="ja-JP" dirty="0"/>
              <a:t>     </a:t>
            </a:r>
          </a:p>
          <a:p>
            <a:pPr marL="0" indent="0">
              <a:buNone/>
            </a:pPr>
            <a:r>
              <a:rPr kumimoji="1" lang="en-US" altLang="ja-JP" dirty="0"/>
              <a:t>  </a:t>
            </a:r>
            <a:r>
              <a:rPr kumimoji="1" lang="ja-JP" altLang="en-US"/>
              <a:t>らない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F0BB86-D521-994B-ABBA-A7606A857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14</a:t>
            </a:fld>
            <a:endParaRPr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B554B76-6087-7B47-B4A3-077613FF6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4600" y="492099"/>
            <a:ext cx="2537012" cy="107161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67CD236C-48B6-4340-8D9E-441D6D3AD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445" y="2805159"/>
            <a:ext cx="3139345" cy="2466087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C26992D3-4E74-1149-9BF0-8F02F6BD36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419" y="2774855"/>
            <a:ext cx="4688347" cy="249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606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34E2C5-2F7A-B34A-91E8-DD273B4F2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ja-JP" dirty="0"/>
              <a:t>Model-Based Search Tree: </a:t>
            </a:r>
            <a:br>
              <a:rPr lang="en" altLang="ja-JP" dirty="0"/>
            </a:br>
            <a:r>
              <a:rPr lang="en" altLang="ja-JP" dirty="0"/>
              <a:t>Divide and Conquer Approach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AA9B258-D0C2-0D43-9F67-E2C34680A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トップダウンにデータを処理し木を構築する</a:t>
            </a:r>
            <a:endParaRPr lang="en-US" altLang="ja-JP" dirty="0"/>
          </a:p>
          <a:p>
            <a:r>
              <a:rPr lang="ja-JP" altLang="en-US"/>
              <a:t>各ノードにおいて、あるパターンを持つか持たないかを基準にデータを分割する</a:t>
            </a:r>
            <a:endParaRPr lang="en-US" altLang="ja-JP" dirty="0"/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30BE6E9-CB64-7340-9AA3-0E1DFB2C4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15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282384B-B3DB-574F-A2EF-9DCED78F2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610" y="3892172"/>
            <a:ext cx="5548779" cy="228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977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7850E1-A1F7-4840-8311-148545F98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Model-Based Search Tree: </a:t>
            </a:r>
            <a:br>
              <a:rPr lang="en" altLang="ja-JP" dirty="0"/>
            </a:br>
            <a:r>
              <a:rPr lang="en" altLang="ja-JP" dirty="0"/>
              <a:t>Divide and Conquer Approach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1FA429-50E6-9D4A-A53F-F1362C39B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kumimoji="1" lang="ja-JP" altLang="en-US"/>
              <a:t>各ノードが拡張されるにつれ、ノード中のデータ集合に対して頻出パターンマイニングアルゴリズムが呼び出される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ja-JP" altLang="en-US"/>
              <a:t>分割に用いるパターンは分類評価値を元に選択される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終了条件は以下</a:t>
            </a:r>
            <a:endParaRPr lang="en-US" altLang="ja-JP" dirty="0"/>
          </a:p>
          <a:p>
            <a:pPr lvl="1"/>
            <a:r>
              <a:rPr kumimoji="1" lang="ja-JP" altLang="en-US"/>
              <a:t>ノードが含むデータ集合のクラスが全て同じ</a:t>
            </a:r>
            <a:endParaRPr kumimoji="1" lang="en-US" altLang="ja-JP" dirty="0"/>
          </a:p>
          <a:p>
            <a:pPr lvl="1"/>
            <a:r>
              <a:rPr lang="ja-JP" altLang="en-US"/>
              <a:t>ノードが含むデータ集合のサイズが閾値以下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1ADB663-923F-7F42-BC74-388A0E59C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019188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66A777-5607-8F40-82BB-8C083C6E6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Model-Based Search Tree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8A64920-BC0A-DC49-AA4E-7277B1117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17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45FD79D-D2C2-DB40-B483-67C6F898F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012" y="1356534"/>
            <a:ext cx="8373231" cy="550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46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9B25FD-367D-654B-9DE7-6A910EF1A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Experiment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4FF01EE-45DB-7C45-B8B2-27440DE9F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18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05F53D1-3E91-D945-B55E-34E83F782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76" y="1870075"/>
            <a:ext cx="11210048" cy="40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125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AB81B7-ADEF-2A47-A298-C24ED3DE7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目次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2981C1-7DA5-3247-8370-43BEDD6E4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/>
              <a:t>就活のお話</a:t>
            </a:r>
            <a:endParaRPr kumimoji="1" lang="en-US" altLang="ja-JP" sz="3200" dirty="0"/>
          </a:p>
          <a:p>
            <a:endParaRPr kumimoji="1" lang="en-US" altLang="ja-JP" sz="3200" dirty="0"/>
          </a:p>
          <a:p>
            <a:r>
              <a:rPr lang="ja-JP" altLang="en-US" sz="3200"/>
              <a:t>論文紹介のお話</a:t>
            </a:r>
            <a:endParaRPr lang="en-US" altLang="ja-JP" sz="3200" dirty="0"/>
          </a:p>
          <a:p>
            <a:endParaRPr kumimoji="1" lang="en-US" altLang="ja-JP" sz="3200" dirty="0"/>
          </a:p>
          <a:p>
            <a:r>
              <a:rPr kumimoji="1" lang="ja-JP" altLang="en-US" sz="3200"/>
              <a:t>（研究のお話）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758349-E274-0344-9DB7-5F42C6FA9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791740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29C8FD-72DB-7649-875E-546199C23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Results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8E45FDB-12CC-FE49-B785-6FC40FF2A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19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5C919FD-1D78-AA46-BFE7-4FF49BABD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518" y="1690688"/>
            <a:ext cx="6586964" cy="451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814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40275F-7AE6-C647-AC36-33E202B7D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Results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C67A07C-6346-B944-8CC9-B2AFCCB81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20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54CE8E3-CA2C-3C4C-A2C8-7E9DEC3D1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475" y="1672198"/>
            <a:ext cx="6481049" cy="450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8779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0D149D-055E-974E-8CE2-518DA3E85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Model-Based Search Tree Properties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0D100F-6C2E-4047-823C-D6CA59AD2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ja-JP" altLang="en-US"/>
              <a:t>特徴のマイニングと分類を同時に行う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支持度の小さいパターンも扱える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特徴数の上限は</a:t>
            </a:r>
            <a:r>
              <a:rPr kumimoji="1" lang="en-US" altLang="ja-JP" dirty="0"/>
              <a:t>O(N) (N: </a:t>
            </a:r>
            <a:r>
              <a:rPr kumimoji="1" lang="ja-JP" altLang="en-US"/>
              <a:t>データ数</a:t>
            </a:r>
            <a:r>
              <a:rPr kumimoji="1" lang="en-US" altLang="ja-JP" dirty="0"/>
              <a:t>)</a:t>
            </a:r>
          </a:p>
          <a:p>
            <a:endParaRPr kumimoji="1" lang="en-US" altLang="ja-JP" dirty="0"/>
          </a:p>
          <a:p>
            <a:r>
              <a:rPr lang="ja-JP" altLang="en-US"/>
              <a:t>終了条件において、ノードのデータ数をある程度大きくとると過学習しない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F7F8347-A776-6847-8F00-5734DDFF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21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910788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103377-D72C-AB40-A741-B2EB53446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1463"/>
            <a:ext cx="10515600" cy="1325563"/>
          </a:xfrm>
        </p:spPr>
        <p:txBody>
          <a:bodyPr/>
          <a:lstStyle/>
          <a:p>
            <a:pPr algn="ctr"/>
            <a:r>
              <a:rPr kumimoji="1" lang="en-US" altLang="ja-JP" dirty="0"/>
              <a:t>(</a:t>
            </a:r>
            <a:r>
              <a:rPr kumimoji="1" lang="ja-JP" altLang="en-US"/>
              <a:t>進捗？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903874E-25E9-4941-AB36-F00153ADF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22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76499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FB51D0D-FA1C-9348-8F3A-9693E690B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23</a:t>
            </a:fld>
            <a:endParaRPr lang="ja-JP" altLang="en-US"/>
          </a:p>
        </p:txBody>
      </p:sp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6B667CC9-E1AE-D747-B313-FF33F76CEC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5195611"/>
              </p:ext>
            </p:extLst>
          </p:nvPr>
        </p:nvGraphicFramePr>
        <p:xfrm>
          <a:off x="1331259" y="0"/>
          <a:ext cx="9103659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5479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103377-D72C-AB40-A741-B2EB53446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1463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/>
              <a:t>就活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903874E-25E9-4941-AB36-F00153ADF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29704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C5D08A-8E80-DF47-A858-0BC15BC2C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おすすめサイト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29FBF79-0406-864D-AA25-B77B5C5FC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逆求人</a:t>
            </a:r>
            <a:endParaRPr lang="en-US" altLang="ja-JP" dirty="0"/>
          </a:p>
          <a:p>
            <a:endParaRPr lang="en-US" altLang="ja-JP" dirty="0"/>
          </a:p>
          <a:p>
            <a:r>
              <a:rPr kumimoji="1" lang="ja-JP" altLang="en-US"/>
              <a:t>サポーターズ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n-US" altLang="ja-JP" dirty="0" err="1"/>
              <a:t>LabBase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2850476-CF71-A249-B35F-86C49BDCB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46068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D44D54-F6D1-0D4C-889C-F40F7D356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逆求人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D602C6-7B65-9B4F-8F68-22792DEC3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1on1</a:t>
            </a:r>
            <a:r>
              <a:rPr kumimoji="1" lang="ja-JP" altLang="en-US"/>
              <a:t>面談イベント逆求人フェスティバルを開催</a:t>
            </a:r>
            <a:endParaRPr kumimoji="1" lang="en-US" altLang="ja-JP" dirty="0"/>
          </a:p>
          <a:p>
            <a:r>
              <a:rPr kumimoji="1" lang="ja-JP" altLang="en-US"/>
              <a:t>開発、</a:t>
            </a:r>
            <a:r>
              <a:rPr lang="en-US" altLang="ja-JP" dirty="0"/>
              <a:t>AI</a:t>
            </a:r>
            <a:r>
              <a:rPr lang="ja-JP" altLang="en-US"/>
              <a:t>、</a:t>
            </a:r>
            <a:r>
              <a:rPr lang="en-US" altLang="ja-JP" dirty="0"/>
              <a:t>fintech</a:t>
            </a:r>
            <a:r>
              <a:rPr lang="ja-JP" altLang="en-US"/>
              <a:t>、などバリエーションあり</a:t>
            </a:r>
            <a:endParaRPr lang="en-US" altLang="ja-JP" dirty="0"/>
          </a:p>
          <a:p>
            <a:r>
              <a:rPr kumimoji="1" lang="ja-JP" altLang="en-US"/>
              <a:t>参加企業は大手からベンチャーまで</a:t>
            </a:r>
            <a:endParaRPr kumimoji="1" lang="en-US" altLang="ja-JP" dirty="0"/>
          </a:p>
          <a:p>
            <a:r>
              <a:rPr lang="ja-JP" altLang="en-US"/>
              <a:t>お金をくれる</a:t>
            </a:r>
            <a:endParaRPr lang="en-US" altLang="ja-JP" dirty="0"/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E40EDC2-A479-B942-91FF-E246EB4F0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4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528D760-31B9-8D41-9215-A7C128B0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1729" y="3521425"/>
            <a:ext cx="7016482" cy="32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75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129B66-DF66-1141-A5BF-DC387DAA8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サポーターズ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EA8FA7-0E8F-C840-AE04-878D1ED1C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1on1</a:t>
            </a:r>
            <a:r>
              <a:rPr kumimoji="1" lang="ja-JP" altLang="en-US"/>
              <a:t>イベント、合同説明会、各企業イベントへの招待など様々</a:t>
            </a:r>
            <a:endParaRPr kumimoji="1" lang="en-US" altLang="ja-JP" dirty="0"/>
          </a:p>
          <a:p>
            <a:r>
              <a:rPr lang="ja-JP" altLang="en-US"/>
              <a:t>各企業イベントにも支援金（あんまり意味ないけど）</a:t>
            </a:r>
            <a:endParaRPr lang="en-US" altLang="ja-JP" dirty="0"/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C11785C-FE1F-DC44-BB98-484AD953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5</a:t>
            </a:fld>
            <a:endParaRPr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30A1819B-4839-704F-AF18-C39AE24E2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023" y="3325799"/>
            <a:ext cx="6547597" cy="353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95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1D757C-E438-1E42-A697-87DDC216D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LabBase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DFB8BC-C9EC-C14A-A26B-0235C18CA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プロフィールを記入すると、企業側から声をかけてくれる</a:t>
            </a:r>
            <a:endParaRPr kumimoji="1" lang="en-US" altLang="ja-JP" dirty="0"/>
          </a:p>
          <a:p>
            <a:r>
              <a:rPr lang="ja-JP" altLang="en-US"/>
              <a:t>遠隔で話もできるので他よりも濃いつながりが</a:t>
            </a:r>
            <a:endParaRPr lang="en-US" altLang="ja-JP" dirty="0"/>
          </a:p>
          <a:p>
            <a:pPr marL="0" indent="0">
              <a:buNone/>
            </a:pP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0A189BD-07A6-0845-BCBE-DDE74D620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6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89557F3-13FE-E240-ADD2-9F6CA3A86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559" y="3357149"/>
            <a:ext cx="6982881" cy="350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307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43DC48-5AB8-3D4A-844D-2327BBE0C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30AAD84-83BB-C144-A56F-CB06261F3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学校推薦使って入るからと思ってる人にはあまり向かないかも</a:t>
            </a:r>
            <a:endParaRPr kumimoji="1" lang="en-US" altLang="ja-JP" dirty="0"/>
          </a:p>
          <a:p>
            <a:r>
              <a:rPr lang="ja-JP" altLang="en-US"/>
              <a:t>色々な企業を見てみたい場合はありでは</a:t>
            </a:r>
            <a:endParaRPr lang="en-US" altLang="ja-JP" dirty="0"/>
          </a:p>
          <a:p>
            <a:r>
              <a:rPr kumimoji="1" lang="ja-JP" altLang="en-US"/>
              <a:t>道民の就活はお金がかかる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	</a:t>
            </a:r>
            <a:r>
              <a:rPr kumimoji="1" lang="ja-JP" altLang="en-US"/>
              <a:t>→企業も見れるしお金ももらえるし一石二鳥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 algn="ctr">
              <a:buNone/>
            </a:pPr>
            <a:r>
              <a:rPr kumimoji="1" lang="ja-JP" altLang="en-US">
                <a:solidFill>
                  <a:srgbClr val="C00000"/>
                </a:solidFill>
              </a:rPr>
              <a:t>ルールを守って有意義に就活を！！</a:t>
            </a:r>
            <a:endParaRPr kumimoji="1" lang="en-US" altLang="ja-JP" dirty="0">
              <a:solidFill>
                <a:srgbClr val="C00000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A323368-5B75-0A47-87E3-C47128885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30842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103377-D72C-AB40-A741-B2EB53446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1463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/>
              <a:t>論文紹介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903874E-25E9-4941-AB36-F00153ADF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12A77-CCEB-0C4A-82D8-D6976FE93CE5}" type="slidenum">
              <a:rPr lang="ja-JP" altLang="en-US" smtClean="0"/>
              <a:pPr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47580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514</Words>
  <Application>Microsoft Macintosh PowerPoint</Application>
  <PresentationFormat>ワイド画面</PresentationFormat>
  <Paragraphs>132</Paragraphs>
  <Slides>24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24</vt:i4>
      </vt:variant>
    </vt:vector>
  </HeadingPairs>
  <TitlesOfParts>
    <vt:vector size="28" baseType="lpstr">
      <vt:lpstr>游ゴシック</vt:lpstr>
      <vt:lpstr>游ゴシック Light</vt:lpstr>
      <vt:lpstr>Arial</vt:lpstr>
      <vt:lpstr>Office テーマ</vt:lpstr>
      <vt:lpstr>ゼミ発表</vt:lpstr>
      <vt:lpstr>目次</vt:lpstr>
      <vt:lpstr>就活</vt:lpstr>
      <vt:lpstr>おすすめサイト</vt:lpstr>
      <vt:lpstr>逆求人</vt:lpstr>
      <vt:lpstr>サポーターズ</vt:lpstr>
      <vt:lpstr>LabBase</vt:lpstr>
      <vt:lpstr>まとめ</vt:lpstr>
      <vt:lpstr>論文紹介</vt:lpstr>
      <vt:lpstr>PowerPoint プレゼンテーション</vt:lpstr>
      <vt:lpstr>Pattern-Based Graph Classification</vt:lpstr>
      <vt:lpstr>Feature vectors</vt:lpstr>
      <vt:lpstr>Discriminative Frequent Patterns as Features</vt:lpstr>
      <vt:lpstr>Problems: Feature Mining Step</vt:lpstr>
      <vt:lpstr>Problems: Feature Selection Step</vt:lpstr>
      <vt:lpstr>Model-Based Search Tree:  Divide and Conquer Approach</vt:lpstr>
      <vt:lpstr>Model-Based Search Tree:  Divide and Conquer Approach</vt:lpstr>
      <vt:lpstr>Model-Based Search Tree</vt:lpstr>
      <vt:lpstr>Experiment</vt:lpstr>
      <vt:lpstr>Results</vt:lpstr>
      <vt:lpstr>Results</vt:lpstr>
      <vt:lpstr>Model-Based Search Tree Properties</vt:lpstr>
      <vt:lpstr>(進捗？)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ゼミ発表</dc:title>
  <dc:creator>白川　稜</dc:creator>
  <cp:lastModifiedBy>白川　稜</cp:lastModifiedBy>
  <cp:revision>26</cp:revision>
  <dcterms:created xsi:type="dcterms:W3CDTF">2018-12-19T15:57:17Z</dcterms:created>
  <dcterms:modified xsi:type="dcterms:W3CDTF">2018-12-20T07:12:31Z</dcterms:modified>
</cp:coreProperties>
</file>

<file path=docProps/thumbnail.jpeg>
</file>